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1" r:id="rId2"/>
    <p:sldId id="260" r:id="rId3"/>
    <p:sldId id="266" r:id="rId4"/>
    <p:sldId id="267" r:id="rId5"/>
    <p:sldId id="268" r:id="rId6"/>
    <p:sldId id="269" r:id="rId7"/>
    <p:sldId id="263" r:id="rId8"/>
    <p:sldId id="271" r:id="rId9"/>
    <p:sldId id="274" r:id="rId10"/>
    <p:sldId id="277" r:id="rId11"/>
    <p:sldId id="278" r:id="rId12"/>
    <p:sldId id="262" r:id="rId13"/>
    <p:sldId id="280" r:id="rId14"/>
    <p:sldId id="283" r:id="rId15"/>
    <p:sldId id="284" r:id="rId16"/>
    <p:sldId id="270" r:id="rId17"/>
  </p:sldIdLst>
  <p:sldSz cx="9144000" cy="5143500" type="screen16x9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pos="40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0038"/>
    <a:srgbClr val="9E1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58832" autoAdjust="0"/>
  </p:normalViewPr>
  <p:slideViewPr>
    <p:cSldViewPr>
      <p:cViewPr varScale="1">
        <p:scale>
          <a:sx n="64" d="100"/>
          <a:sy n="64" d="100"/>
        </p:scale>
        <p:origin x="2002" y="53"/>
      </p:cViewPr>
      <p:guideLst>
        <p:guide orient="horz" pos="634"/>
        <p:guide pos="40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71937B9-9BEB-4715-9929-27D5D50C9E9C}" type="datetimeFigureOut">
              <a:rPr lang="en-US"/>
              <a:pPr>
                <a:defRPr/>
              </a:pPr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5915B72-6729-4D09-98FB-FD8BA4F4A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0652B-45CE-4FF1-87AA-E5855699091E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A0DCD-775D-43F8-AC24-6514531C9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117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8A0DCD-775D-43F8-AC24-6514531C9AB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194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32EAD-FBDE-257F-CC39-1DC914278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44B33A-879F-520C-4361-E93A7A596C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C824A4-CB05-1785-0738-72253B5D73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GB" sz="2800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D9CF11-1FF9-ECAB-BCEE-B9FBC03F4E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9437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B8F14-4224-152A-B15F-61990BD17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D2D44A-BBC2-E853-447D-3DD07F58FF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9F6679-4598-DC5D-B4DB-3A5B8556C3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GB" sz="2800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61E3A-BECB-18ED-5B81-9E5E4729AE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749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8A0DCD-775D-43F8-AC24-6514531C9AB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636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6DFE9-4D7C-7DA8-9391-887CDC9E9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55C3C9-B39F-F567-A4A5-FD9203E233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4D4F49-7A75-3EFA-4F20-B1FDB597F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GB" sz="2800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B7437-BC3C-28FA-5E83-24E7780CF6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9104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BDC69-FB3E-9A48-7DBD-1AE6BDE9B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3B47F9-BB0C-EA0B-33CC-8CFBBA49A5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7F9727-0BDA-39FD-30F9-57B8068416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GB" sz="2800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E149D-9139-F2D9-9EE9-880E280236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5949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E7142-C7ED-7B42-8C8D-5AF761354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8F59DB-74D0-B7D9-918E-5A05F8356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9F9C57-FDCA-B2AF-3415-88772A2195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3CAAD4-71B5-FD9D-067F-082302AC43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7263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58F8D-571E-196C-1AE1-938BEB855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AC02AD-3523-F564-B51B-BEEE978221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5B1B9D-04B5-919E-6A29-346A45B912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71F0C-5A39-B9BF-2636-3B0DA0B9CE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619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8A0DCD-775D-43F8-AC24-6514531C9AB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842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521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3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174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1E63C-EAEE-20D8-6D39-1521006D5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30CEDB-E31E-785F-FCA4-0CAEB33B3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7D3BD0-0AB1-CD46-5790-7C9B022FBD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9E67CA-5272-0D93-5EA2-80212A37C3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92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8A0DCD-775D-43F8-AC24-6514531C9AB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368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6DFE9-4D7C-7DA8-9391-887CDC9E9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55C3C9-B39F-F567-A4A5-FD9203E233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4D4F49-7A75-3EFA-4F20-B1FDB597F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GB" sz="2800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B7437-BC3C-28FA-5E83-24E7780CF6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910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99751-B1AE-9211-BB2A-7658F4D7C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47CD85-421E-5A09-E728-E9C84502CE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9E20AD-86E6-71FA-F072-5A6E094C52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GB" sz="2800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11DA3D-6983-7563-9FFE-EEDE2E070D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DFF90B-371E-4732-8489-4C1D93C3E02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308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4420487" y="987574"/>
            <a:ext cx="4723507" cy="415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1491854"/>
            <a:ext cx="6694488" cy="1102519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4" y="2842022"/>
            <a:ext cx="6624637" cy="131445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926" y="94060"/>
            <a:ext cx="1895475" cy="46922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1913" y="94060"/>
            <a:ext cx="5535612" cy="46922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1913" y="1428750"/>
            <a:ext cx="3714750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9064" y="1428750"/>
            <a:ext cx="3716337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95263"/>
            <a:ext cx="48958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19225"/>
            <a:ext cx="86423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5CB274-B919-17E6-8B9A-B786A3EFF04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3970338" y="63500"/>
            <a:ext cx="124142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Sensitivity: General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•"/>
        <a:defRPr sz="2800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–"/>
        <a:defRPr sz="2400">
          <a:solidFill>
            <a:srgbClr val="26262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•"/>
        <a:defRPr sz="2000">
          <a:solidFill>
            <a:srgbClr val="26262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rgbClr val="26262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59632" y="1491630"/>
            <a:ext cx="6694488" cy="11017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ea typeface="ＭＳ Ｐゴシック" pitchFamily="34" charset="-128"/>
              </a:rPr>
              <a:t>Anti-money laundering (AML) guidance for sole practitioners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841625"/>
            <a:ext cx="6624637" cy="1314450"/>
          </a:xfrm>
        </p:spPr>
        <p:txBody>
          <a:bodyPr/>
          <a:lstStyle/>
          <a:p>
            <a:pPr eaLnBrk="1" hangingPunct="1"/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Declan Brown and Victoria Wakley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2825C-3645-7BA6-42B2-B32375060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F2C12BF-3C43-0039-B72E-DF0E9758D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Poor practice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54524A5-3402-844B-5B3D-EF91071FB1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2751" y="1347614"/>
            <a:ext cx="7939689" cy="3357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kern="0" dirty="0">
                <a:effectLst/>
                <a:ea typeface="Aptos" panose="020B0004020202020204" pitchFamily="34" charset="0"/>
              </a:rPr>
              <a:t>Failure to recognise or report suspicious </a:t>
            </a:r>
            <a:r>
              <a:rPr lang="en-GB" b="1" dirty="0">
                <a:ea typeface="Aptos" panose="020B0004020202020204" pitchFamily="34" charset="0"/>
              </a:rPr>
              <a:t>a</a:t>
            </a:r>
            <a:r>
              <a:rPr lang="en-GB" b="1" kern="0" dirty="0">
                <a:effectLst/>
                <a:ea typeface="Aptos" panose="020B0004020202020204" pitchFamily="34" charset="0"/>
              </a:rPr>
              <a:t>ctivity</a:t>
            </a:r>
          </a:p>
          <a:p>
            <a:pPr marL="0" indent="0" eaLnBrk="1" hangingPunct="1">
              <a:buNone/>
            </a:pPr>
            <a:endParaRPr lang="en-GB" sz="1200" b="1" kern="0" dirty="0">
              <a:effectLst/>
              <a:ea typeface="Aptos" panose="020B000402020202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Overlooking red flags to ‘keep the client happy.’</a:t>
            </a:r>
          </a:p>
          <a:p>
            <a:pPr eaLnBrk="1" hangingPunct="1"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Failing to file a SAR when thresholds are met.</a:t>
            </a:r>
          </a:p>
          <a:p>
            <a:pPr eaLnBrk="1" hangingPunct="1"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 internal log or decision notes.</a:t>
            </a:r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en-GB" sz="20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862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7E925-4C25-6DF5-2ED1-3BA93EB61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2895C1C-2973-D916-4745-24D0DECE49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Poor practice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CC58307-D52C-A4B2-3C51-2B71AC418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2751" y="1347614"/>
            <a:ext cx="7939689" cy="3357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kern="0" dirty="0">
                <a:effectLst/>
                <a:ea typeface="Aptos" panose="020B0004020202020204" pitchFamily="34" charset="0"/>
              </a:rPr>
              <a:t>Neglecting sanctions </a:t>
            </a:r>
            <a:r>
              <a:rPr lang="en-GB" b="1" dirty="0">
                <a:ea typeface="Aptos" panose="020B0004020202020204" pitchFamily="34" charset="0"/>
              </a:rPr>
              <a:t>c</a:t>
            </a:r>
            <a:r>
              <a:rPr lang="en-GB" b="1" kern="0" dirty="0">
                <a:effectLst/>
                <a:ea typeface="Aptos" panose="020B0004020202020204" pitchFamily="34" charset="0"/>
              </a:rPr>
              <a:t>ompliance</a:t>
            </a:r>
          </a:p>
          <a:p>
            <a:pPr marL="0" indent="0" eaLnBrk="1" hangingPunct="1">
              <a:buNone/>
            </a:pPr>
            <a:endParaRPr lang="en-GB" sz="1200" b="1" kern="0" dirty="0">
              <a:effectLst/>
              <a:ea typeface="Aptos" panose="020B000402020202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 sanctions screening or misunderstanding scope.</a:t>
            </a:r>
          </a:p>
          <a:p>
            <a:pPr eaLnBrk="1" hangingPunct="1"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Assuming UK clients are low risk.</a:t>
            </a:r>
          </a:p>
          <a:p>
            <a:pPr eaLnBrk="1" hangingPunct="1"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 checks on beneficial owners, trustees, or company links.</a:t>
            </a:r>
          </a:p>
          <a:p>
            <a:pPr marL="457200" lvl="1" indent="0" eaLnBrk="1" hangingPunct="1">
              <a:lnSpc>
                <a:spcPct val="150000"/>
              </a:lnSpc>
              <a:buNone/>
            </a:pPr>
            <a:endParaRPr lang="en-GB" sz="20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033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Common mistakes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More than just ID and address verification! </a:t>
            </a:r>
            <a:br>
              <a:rPr lang="en-US" dirty="0">
                <a:ea typeface="ＭＳ Ｐゴシック" pitchFamily="34" charset="-128"/>
              </a:rPr>
            </a:br>
            <a:endParaRPr lang="en-US" dirty="0">
              <a:ea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</a:rPr>
              <a:t>Customer Due Diligence vs Enhanced Due Diligence. </a:t>
            </a:r>
            <a:br>
              <a:rPr lang="en-US" dirty="0">
                <a:ea typeface="ＭＳ Ｐゴシック" pitchFamily="34" charset="-128"/>
              </a:rPr>
            </a:br>
            <a:endParaRPr lang="en-US" dirty="0">
              <a:ea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</a:rPr>
              <a:t>In scope vs Out of scope.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770A7-6379-18B4-E42B-D81904259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EE30F-DFCD-8281-3A5F-9F846C783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6481092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Practical tools and tips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3F18D6C-0362-CAF9-F843-4AAEE9AAE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2751" y="1347614"/>
            <a:ext cx="7939689" cy="3357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kern="0" dirty="0">
                <a:effectLst/>
                <a:ea typeface="Aptos" panose="020B0004020202020204" pitchFamily="34" charset="0"/>
              </a:rPr>
              <a:t>Use free and low-cost resources</a:t>
            </a:r>
            <a:endParaRPr lang="en-GB" sz="1200" b="1" kern="0" dirty="0">
              <a:effectLst/>
              <a:ea typeface="Aptos" panose="020B0004020202020204" pitchFamily="34" charset="0"/>
            </a:endParaRP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 web search (cross-reference names, companies, addresses).</a:t>
            </a: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Companies House (verify directorships, ownership, financials).</a:t>
            </a: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Sanctions Lists (OFSI, UK Sanctions List, OFAC, EU Lists).</a:t>
            </a: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Charity Commission (for clients claiming to be charities).</a:t>
            </a: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Open-Source News (reputation, political exposure).</a:t>
            </a:r>
          </a:p>
          <a:p>
            <a:pPr marL="0" indent="0">
              <a:buNone/>
            </a:pPr>
            <a:endParaRPr lang="en-GB" sz="22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717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A685F-5CF3-A22F-9D66-38917A9F3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DFCF993-D5A9-0A02-BAFF-CF18F9C96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6481092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Practical tools and tips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D166557-8BF9-E6BA-057B-EE9B2AA3E1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2751" y="1347614"/>
            <a:ext cx="7723665" cy="3357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kern="0" dirty="0">
                <a:effectLst/>
                <a:ea typeface="Aptos" panose="020B0004020202020204" pitchFamily="34" charset="0"/>
              </a:rPr>
              <a:t>How these free tools support enhanced due diligence</a:t>
            </a:r>
          </a:p>
          <a:p>
            <a:pPr marL="0" indent="0" eaLnBrk="1" hangingPunct="1">
              <a:buNone/>
            </a:pPr>
            <a:endParaRPr lang="en-GB" sz="1200" b="1" kern="0" dirty="0">
              <a:effectLst/>
              <a:ea typeface="Aptos" panose="020B0004020202020204" pitchFamily="34" charset="0"/>
            </a:endParaRP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Identify high-risk individuals or entities early.</a:t>
            </a:r>
            <a:endParaRPr lang="en-GB" sz="12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Evidence risk assessment decisions. </a:t>
            </a: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Spot inconsistencies in client information. </a:t>
            </a: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Support Source of Funds and Source of Wealth enquiries. </a:t>
            </a: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Create a clear audit trail for regulators.</a:t>
            </a:r>
          </a:p>
          <a:p>
            <a:pPr marL="0" indent="0">
              <a:buNone/>
            </a:pPr>
            <a:endParaRPr lang="en-GB" sz="22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685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777B6-E32B-1600-B583-6040BECC4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48CA4C1-BEBD-6DD2-06B5-385371713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6481092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Practical tools and tips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2C6192E-13B7-9A7D-D4FE-26F443D8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2751" y="1347614"/>
            <a:ext cx="7723665" cy="3357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kern="0" dirty="0">
                <a:effectLst/>
                <a:ea typeface="Aptos" panose="020B0004020202020204" pitchFamily="34" charset="0"/>
              </a:rPr>
              <a:t>Document everything</a:t>
            </a:r>
          </a:p>
          <a:p>
            <a:pPr marL="0" indent="0" eaLnBrk="1" hangingPunct="1">
              <a:buNone/>
            </a:pPr>
            <a:endParaRPr lang="en-GB" sz="600" b="1" kern="0" dirty="0">
              <a:effectLst/>
              <a:ea typeface="Aptos" panose="020B0004020202020204" pitchFamily="34" charset="0"/>
            </a:endParaRP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Document what you checked </a:t>
            </a:r>
          </a:p>
          <a:p>
            <a:pPr lvl="1" eaLnBrk="1" hangingPunct="1"/>
            <a:r>
              <a:rPr lang="en-GB" sz="2000" b="1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where, when, what outcome.</a:t>
            </a:r>
          </a:p>
          <a:p>
            <a:pPr marL="457200" lvl="1" indent="0" eaLnBrk="1" hangingPunct="1">
              <a:buNone/>
            </a:pPr>
            <a:endParaRPr lang="en-GB" sz="600" b="1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Keep screenshots of searches (date-stamped).</a:t>
            </a:r>
          </a:p>
          <a:p>
            <a:pPr eaLnBrk="1" hangingPunct="1"/>
            <a:endParaRPr lang="en-GB" sz="6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File notes: why you took a particular action (or decided not to).</a:t>
            </a:r>
          </a:p>
          <a:p>
            <a:pPr eaLnBrk="1" hangingPunct="1"/>
            <a:endParaRPr lang="en-GB" sz="6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Record internal discussions if unsure about next steps.</a:t>
            </a:r>
          </a:p>
          <a:p>
            <a:pPr eaLnBrk="1" hangingPunct="1"/>
            <a:endParaRPr lang="en-GB" sz="22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2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530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55232-BFBE-0653-DDBE-228747B74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03FB-A4FF-74DF-4B17-D3A6F9DA2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3" y="195486"/>
            <a:ext cx="4895850" cy="857250"/>
          </a:xfrm>
        </p:spPr>
        <p:txBody>
          <a:bodyPr/>
          <a:lstStyle/>
          <a:p>
            <a:r>
              <a:rPr lang="en-GB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F9CBA-8FB0-72DD-A27A-435391E85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3" y="1419225"/>
            <a:ext cx="8136905" cy="3357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MLR 2017 applies to all firms, regardless of size.</a:t>
            </a:r>
            <a:endParaRPr lang="en-GB" sz="2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Proportionality matters, but compliance is non-negotiable.</a:t>
            </a:r>
            <a:r>
              <a:rPr lang="en-US" sz="2200" kern="0" dirty="0">
                <a:effectLst/>
                <a:ea typeface="Aptos" panose="020B0004020202020204" pitchFamily="34" charset="0"/>
                <a:cs typeface="MS Gothic" panose="020B0609070205080204" pitchFamily="49" charset="-128"/>
              </a:rPr>
              <a:t> </a:t>
            </a:r>
            <a:endParaRPr lang="en-GB" sz="2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Documentation and records are a must.</a:t>
            </a:r>
          </a:p>
          <a:p>
            <a:pPr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Review and update regularly. </a:t>
            </a:r>
            <a:endParaRPr lang="en-US" sz="2200" kern="0" dirty="0">
              <a:effectLst/>
              <a:ea typeface="Aptos" panose="020B0004020202020204" pitchFamily="34" charset="0"/>
              <a:cs typeface="MS Gothic" panose="020B0609070205080204" pitchFamily="49" charset="-128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Enforcement action applies to those carrying out regulated work.</a:t>
            </a:r>
            <a:endParaRPr lang="en-GB" sz="2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43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Who we are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7614"/>
            <a:ext cx="7583487" cy="3357563"/>
          </a:xfrm>
        </p:spPr>
        <p:txBody>
          <a:bodyPr/>
          <a:lstStyle/>
          <a:p>
            <a:pPr eaLnBrk="1" hangingPunct="1"/>
            <a:r>
              <a:rPr lang="en-GB" sz="2200" dirty="0">
                <a:ea typeface="ＭＳ Ｐゴシック" pitchFamily="34" charset="-128"/>
              </a:rPr>
              <a:t>Money Laundering, Terrorist Financing and Transfer of Funds (Information on the Payer) Regulations 2017 (‘MLR 2017’)</a:t>
            </a:r>
            <a:br>
              <a:rPr lang="en-GB" sz="2200" dirty="0">
                <a:ea typeface="ＭＳ Ｐゴシック" pitchFamily="34" charset="-128"/>
              </a:rPr>
            </a:br>
            <a:endParaRPr lang="en-GB" sz="2200" dirty="0">
              <a:ea typeface="ＭＳ Ｐゴシック" pitchFamily="34" charset="-128"/>
            </a:endParaRPr>
          </a:p>
          <a:p>
            <a:pPr eaLnBrk="1" hangingPunct="1"/>
            <a:r>
              <a:rPr lang="en-GB" sz="2200" dirty="0">
                <a:ea typeface="ＭＳ Ｐゴシック" pitchFamily="34" charset="-128"/>
              </a:rPr>
              <a:t>Supervise AML compliance for nearly 5,600 firms</a:t>
            </a:r>
            <a:br>
              <a:rPr lang="en-GB" sz="2200" dirty="0">
                <a:ea typeface="ＭＳ Ｐゴシック" pitchFamily="34" charset="-128"/>
              </a:rPr>
            </a:br>
            <a:endParaRPr lang="en-GB" sz="2200" dirty="0">
              <a:ea typeface="ＭＳ Ｐゴシック" pitchFamily="34" charset="-128"/>
            </a:endParaRPr>
          </a:p>
          <a:p>
            <a:pPr eaLnBrk="1" hangingPunct="1"/>
            <a:r>
              <a:rPr lang="en-GB" sz="2200" dirty="0">
                <a:ea typeface="ＭＳ Ｐゴシック" pitchFamily="34" charset="-128"/>
              </a:rPr>
              <a:t>20% of these are sole practitioners</a:t>
            </a:r>
            <a:br>
              <a:rPr lang="en-GB" sz="2200" dirty="0">
                <a:ea typeface="ＭＳ Ｐゴシック" pitchFamily="34" charset="-128"/>
              </a:rPr>
            </a:br>
            <a:endParaRPr lang="en-GB" sz="2200" dirty="0">
              <a:ea typeface="ＭＳ Ｐゴシック" pitchFamily="34" charset="-128"/>
            </a:endParaRPr>
          </a:p>
          <a:p>
            <a:pPr eaLnBrk="1" hangingPunct="1"/>
            <a:r>
              <a:rPr lang="en-GB" sz="2200" dirty="0">
                <a:ea typeface="ＭＳ Ｐゴシック" pitchFamily="34" charset="-128"/>
              </a:rPr>
              <a:t>Office for Professional Body Anti-Money Laundering Supervision (OPBAS)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080DC-A08A-1DA9-8BFE-387502E57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7C18EAE-5DFA-8E1C-56FA-529EAE930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Myth 1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A33745C-A66E-A010-9E2B-2D9BEE9A44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30350"/>
            <a:ext cx="7583487" cy="3357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kern="0" dirty="0">
                <a:effectLst/>
                <a:ea typeface="Aptos" panose="020B0004020202020204" pitchFamily="34" charset="0"/>
              </a:rPr>
              <a:t>‘MLR 2017 doesn’t apply to sole </a:t>
            </a:r>
            <a:r>
              <a:rPr lang="en-GB" b="1" dirty="0">
                <a:ea typeface="Aptos" panose="020B0004020202020204" pitchFamily="34" charset="0"/>
              </a:rPr>
              <a:t>p</a:t>
            </a:r>
            <a:r>
              <a:rPr lang="en-GB" b="1" kern="0" dirty="0">
                <a:effectLst/>
                <a:ea typeface="Aptos" panose="020B0004020202020204" pitchFamily="34" charset="0"/>
              </a:rPr>
              <a:t>ractitioners’</a:t>
            </a:r>
            <a:r>
              <a:rPr lang="en-US" kern="0" dirty="0">
                <a:effectLst/>
                <a:cs typeface="MS Gothic" panose="020B0609070205080204" pitchFamily="49" charset="-128"/>
              </a:rPr>
              <a:t> </a:t>
            </a:r>
          </a:p>
          <a:p>
            <a:pPr>
              <a:buNone/>
            </a:pPr>
            <a:endParaRPr lang="en-GB" sz="1800" kern="0" dirty="0">
              <a:effectLst/>
              <a:latin typeface="Segoe UI Emoji" panose="020B0502040204020203" pitchFamily="34" charset="0"/>
              <a:ea typeface="Aptos" panose="020B0004020202020204" pitchFamily="34" charset="0"/>
              <a:cs typeface="Segoe UI Emoji" panose="020B0502040204020203" pitchFamily="34" charset="0"/>
            </a:endParaRPr>
          </a:p>
          <a:p>
            <a:pPr>
              <a:buNone/>
            </a:pPr>
            <a:r>
              <a:rPr lang="en-GB" sz="2200" kern="0" dirty="0">
                <a:effectLst/>
                <a:ea typeface="Aptos" panose="020B0004020202020204" pitchFamily="34" charset="0"/>
                <a:cs typeface="Segoe UI Emoji" panose="020B0502040204020203" pitchFamily="34" charset="0"/>
              </a:rPr>
              <a:t>❌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	</a:t>
            </a:r>
            <a:r>
              <a:rPr lang="en-GB" sz="2200" b="1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Myth: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I'm too small to be caught by MLR 2017.</a:t>
            </a:r>
            <a:r>
              <a:rPr lang="en-US" sz="2200" kern="0" dirty="0">
                <a:effectLst/>
                <a:ea typeface="Aptos" panose="020B0004020202020204" pitchFamily="34" charset="0"/>
                <a:cs typeface="MS Gothic" panose="020B0609070205080204" pitchFamily="49" charset="-128"/>
              </a:rPr>
              <a:t> </a:t>
            </a:r>
            <a:endParaRPr lang="en-GB" sz="2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200" kern="0" dirty="0">
              <a:effectLst/>
              <a:ea typeface="Aptos" panose="020B0004020202020204" pitchFamily="34" charset="0"/>
              <a:cs typeface="Segoe UI Emoji" panose="020B0502040204020203" pitchFamily="34" charset="0"/>
            </a:endParaRPr>
          </a:p>
          <a:p>
            <a:pPr marL="0" indent="0">
              <a:buNone/>
            </a:pPr>
            <a:r>
              <a:rPr lang="en-GB" sz="2200" kern="0" dirty="0">
                <a:effectLst/>
                <a:ea typeface="Aptos" panose="020B0004020202020204" pitchFamily="34" charset="0"/>
                <a:cs typeface="Segoe UI Emoji" panose="020B0502040204020203" pitchFamily="34" charset="0"/>
              </a:rPr>
              <a:t>✅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	</a:t>
            </a:r>
            <a:r>
              <a:rPr lang="en-GB" sz="2200" b="1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Reality: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Sole practitioners are subject to all MLR 	obligations if they carry out regulated activities.</a:t>
            </a:r>
            <a:endParaRPr lang="en-GB" sz="2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08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D4DEA-FD83-1AB2-A271-56F6CBF2D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A5845C7-5CE3-8F85-9BFF-246B633FE5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Myth 2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7DFB40B-A465-6E7F-EF8C-F3CB4045C2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1491630"/>
            <a:ext cx="7848872" cy="3357563"/>
          </a:xfrm>
        </p:spPr>
        <p:txBody>
          <a:bodyPr/>
          <a:lstStyle/>
          <a:p>
            <a:pPr>
              <a:buNone/>
            </a:pP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'Client </a:t>
            </a:r>
            <a:r>
              <a:rPr lang="en-GB" sz="2300" b="1" kern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Due Diligence (CDD) </a:t>
            </a:r>
            <a:r>
              <a:rPr lang="en-GB" sz="23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isn't needed for existing clients'</a:t>
            </a:r>
            <a:r>
              <a:rPr lang="en-US" sz="2300" kern="0" dirty="0">
                <a:effectLst/>
                <a:latin typeface="MS Gothic" panose="020B0609070205080204" pitchFamily="49" charset="-128"/>
                <a:ea typeface="Aptos" panose="020B0004020202020204" pitchFamily="34" charset="0"/>
                <a:cs typeface="MS Gothic" panose="020B0609070205080204" pitchFamily="49" charset="-128"/>
              </a:rPr>
              <a:t> </a:t>
            </a:r>
            <a:endParaRPr lang="en-GB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800" kern="0" dirty="0">
                <a:effectLst/>
                <a:latin typeface="Arial" panose="020B0604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 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800" kern="0" dirty="0">
                <a:effectLst/>
                <a:latin typeface="Segoe UI Emoji" panose="020B0502040204020203" pitchFamily="34" charset="0"/>
                <a:ea typeface="Aptos" panose="020B0004020202020204" pitchFamily="34" charset="0"/>
                <a:cs typeface="Segoe UI Emoji" panose="020B0502040204020203" pitchFamily="34" charset="0"/>
              </a:rPr>
              <a:t>❌</a:t>
            </a:r>
            <a:r>
              <a:rPr lang="en-GB" sz="18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GB" sz="22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Myth: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Personal knowledge replaces formal checks.</a:t>
            </a:r>
            <a:r>
              <a:rPr lang="en-US" sz="2200" kern="0" dirty="0">
                <a:effectLst/>
                <a:latin typeface="MS Gothic" panose="020B0609070205080204" pitchFamily="49" charset="-128"/>
                <a:ea typeface="Aptos" panose="020B0004020202020204" pitchFamily="34" charset="0"/>
                <a:cs typeface="MS Gothic" panose="020B0609070205080204" pitchFamily="49" charset="-128"/>
              </a:rPr>
              <a:t> </a:t>
            </a:r>
            <a:endParaRPr lang="en-GB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200" kern="0" dirty="0">
              <a:effectLst/>
              <a:latin typeface="Segoe UI Emoji" panose="020B0502040204020203" pitchFamily="34" charset="0"/>
              <a:ea typeface="Aptos" panose="020B0004020202020204" pitchFamily="34" charset="0"/>
              <a:cs typeface="Segoe UI Emoji" panose="020B0502040204020203" pitchFamily="34" charset="0"/>
            </a:endParaRPr>
          </a:p>
          <a:p>
            <a:pPr marL="0" indent="0">
              <a:buNone/>
            </a:pPr>
            <a:r>
              <a:rPr lang="en-GB" sz="2200" kern="0" dirty="0">
                <a:effectLst/>
                <a:latin typeface="Segoe UI Emoji" panose="020B0502040204020203" pitchFamily="34" charset="0"/>
                <a:ea typeface="Aptos" panose="020B0004020202020204" pitchFamily="34" charset="0"/>
                <a:cs typeface="Segoe UI Emoji" panose="020B0502040204020203" pitchFamily="34" charset="0"/>
              </a:rPr>
              <a:t>✅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</a:t>
            </a:r>
            <a:r>
              <a:rPr lang="en-GB" sz="2200" b="1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Reality:</a:t>
            </a:r>
            <a:r>
              <a:rPr lang="en-GB" sz="22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CDD must be completed on all clients, 	regardless of familiarity.</a:t>
            </a:r>
            <a:endParaRPr lang="en-GB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341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486"/>
            <a:ext cx="4895850" cy="857250"/>
          </a:xfrm>
        </p:spPr>
        <p:txBody>
          <a:bodyPr/>
          <a:lstStyle/>
          <a:p>
            <a:r>
              <a:rPr lang="en-GB" dirty="0"/>
              <a:t>Myth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5606"/>
            <a:ext cx="7920881" cy="3456384"/>
          </a:xfrm>
        </p:spPr>
        <p:txBody>
          <a:bodyPr/>
          <a:lstStyle/>
          <a:p>
            <a:pPr marL="0" indent="0">
              <a:buNone/>
            </a:pPr>
            <a:r>
              <a:rPr lang="en-GB" sz="2300" b="1" dirty="0">
                <a:latin typeface="Arial" panose="020B0604020202020204" pitchFamily="34" charset="0"/>
              </a:rPr>
              <a:t>‘</a:t>
            </a:r>
            <a:r>
              <a:rPr lang="en-GB" sz="2300" b="1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I wouldn’t take on a risky client, I don’t need to bother with client and matter risk assessments my firm wide risk assessment covers that’</a:t>
            </a:r>
            <a:endParaRPr lang="en-GB" sz="2300" dirty="0">
              <a:solidFill>
                <a:srgbClr val="262626"/>
              </a:solidFill>
              <a:effectLst/>
              <a:latin typeface="Arial" panose="020B0604020202020204" pitchFamily="34" charset="0"/>
            </a:endParaRPr>
          </a:p>
          <a:p>
            <a:pPr>
              <a:buNone/>
            </a:pP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200" kern="0" dirty="0">
                <a:effectLst/>
                <a:ea typeface="Aptos" panose="020B0004020202020204" pitchFamily="34" charset="0"/>
                <a:cs typeface="Segoe UI Emoji" panose="020B0502040204020203" pitchFamily="34" charset="0"/>
              </a:rPr>
              <a:t>❌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	</a:t>
            </a:r>
            <a:r>
              <a:rPr lang="en-GB" sz="2200" b="1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Myth: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/>
              <a:t>Client and matter risk assessments are only for 	big firms or unusual clients.</a:t>
            </a:r>
            <a:endParaRPr lang="en-GB" sz="2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600" kern="0" dirty="0">
              <a:effectLst/>
              <a:ea typeface="Aptos" panose="020B0004020202020204" pitchFamily="34" charset="0"/>
              <a:cs typeface="Segoe UI Emoji" panose="020B0502040204020203" pitchFamily="34" charset="0"/>
            </a:endParaRPr>
          </a:p>
          <a:p>
            <a:pPr>
              <a:buNone/>
            </a:pPr>
            <a:r>
              <a:rPr lang="en-GB" sz="2200" kern="0" dirty="0">
                <a:effectLst/>
                <a:ea typeface="Aptos" panose="020B0004020202020204" pitchFamily="34" charset="0"/>
                <a:cs typeface="Segoe UI Emoji" panose="020B0502040204020203" pitchFamily="34" charset="0"/>
              </a:rPr>
              <a:t>✅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	</a:t>
            </a:r>
            <a:r>
              <a:rPr lang="en-GB" sz="2200" b="1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Reality: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/>
              <a:t>All firms must have: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i="0" u="none" strike="noStrike" dirty="0">
                <a:solidFill>
                  <a:srgbClr val="000000"/>
                </a:solidFill>
                <a:effectLst/>
              </a:rPr>
              <a:t>A written firm wide </a:t>
            </a:r>
            <a:r>
              <a:rPr lang="en-GB" dirty="0">
                <a:solidFill>
                  <a:srgbClr val="000000"/>
                </a:solidFill>
              </a:rPr>
              <a:t>r</a:t>
            </a:r>
            <a:r>
              <a:rPr lang="en-GB" i="0" u="none" strike="noStrike" dirty="0">
                <a:solidFill>
                  <a:srgbClr val="000000"/>
                </a:solidFill>
                <a:effectLst/>
              </a:rPr>
              <a:t>isk </a:t>
            </a:r>
            <a:r>
              <a:rPr lang="en-GB" dirty="0">
                <a:solidFill>
                  <a:srgbClr val="000000"/>
                </a:solidFill>
              </a:rPr>
              <a:t>a</a:t>
            </a:r>
            <a:r>
              <a:rPr lang="en-GB" i="0" u="none" strike="noStrike" dirty="0">
                <a:solidFill>
                  <a:srgbClr val="000000"/>
                </a:solidFill>
                <a:effectLst/>
              </a:rPr>
              <a:t>ssessment (FWRA)</a:t>
            </a:r>
            <a:endParaRPr lang="en-GB" dirty="0">
              <a:solidFill>
                <a:srgbClr val="000000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GB" i="0" u="none" strike="noStrike" dirty="0">
                <a:solidFill>
                  <a:srgbClr val="000000"/>
                </a:solidFill>
                <a:effectLst/>
              </a:rPr>
              <a:t>Client and matter </a:t>
            </a:r>
            <a:r>
              <a:rPr lang="en-GB" dirty="0">
                <a:solidFill>
                  <a:srgbClr val="000000"/>
                </a:solidFill>
              </a:rPr>
              <a:t>r</a:t>
            </a:r>
            <a:r>
              <a:rPr lang="en-GB" i="0" u="none" strike="noStrike" dirty="0">
                <a:solidFill>
                  <a:srgbClr val="000000"/>
                </a:solidFill>
                <a:effectLst/>
              </a:rPr>
              <a:t>isk </a:t>
            </a:r>
            <a:r>
              <a:rPr lang="en-GB" dirty="0">
                <a:solidFill>
                  <a:srgbClr val="000000"/>
                </a:solidFill>
              </a:rPr>
              <a:t>a</a:t>
            </a:r>
            <a:r>
              <a:rPr lang="en-GB" i="0" u="none" strike="noStrike" dirty="0">
                <a:solidFill>
                  <a:srgbClr val="000000"/>
                </a:solidFill>
                <a:effectLst/>
              </a:rPr>
              <a:t>ssessments (CMRA)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4775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33CEC-CFFF-72F1-9C57-7496C7E0C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B72F4-3689-2B63-6B87-E76A5B02C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1" y="195486"/>
            <a:ext cx="4895850" cy="857250"/>
          </a:xfrm>
        </p:spPr>
        <p:txBody>
          <a:bodyPr/>
          <a:lstStyle/>
          <a:p>
            <a:r>
              <a:rPr lang="en-GB" dirty="0"/>
              <a:t>Myth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22E30-5A40-3CBA-1372-13196691A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1" y="1419225"/>
            <a:ext cx="8353623" cy="3357563"/>
          </a:xfrm>
        </p:spPr>
        <p:txBody>
          <a:bodyPr/>
          <a:lstStyle/>
          <a:p>
            <a:pPr>
              <a:buNone/>
            </a:pPr>
            <a:r>
              <a:rPr lang="en-GB" b="1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'Supervision is light touch for sole practitioners' </a:t>
            </a:r>
          </a:p>
          <a:p>
            <a:pPr>
              <a:buNone/>
            </a:pPr>
            <a:r>
              <a:rPr lang="en-GB" sz="1800" kern="0" dirty="0">
                <a:effectLst/>
                <a:latin typeface="Arial" panose="020B0604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 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200" b="1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❌ 	Myth: 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Regulator focus is only on big firms.</a:t>
            </a:r>
          </a:p>
          <a:p>
            <a:pPr>
              <a:buNone/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 </a:t>
            </a:r>
          </a:p>
          <a:p>
            <a:pPr>
              <a:buNone/>
            </a:pPr>
            <a:r>
              <a:rPr lang="en-GB" sz="2200" b="1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✅ 	Reality: </a:t>
            </a: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Supervisors assess compliance risk, not size.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45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we have seen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Tailored policies, controls and procedures.</a:t>
            </a:r>
            <a:br>
              <a:rPr lang="en-GB" dirty="0"/>
            </a:br>
            <a:endParaRPr lang="en-GB" dirty="0"/>
          </a:p>
          <a:p>
            <a:r>
              <a:rPr lang="en-GB" dirty="0"/>
              <a:t>Detailed source of funds checks.</a:t>
            </a:r>
            <a:br>
              <a:rPr lang="en-GB" dirty="0"/>
            </a:br>
            <a:endParaRPr lang="en-GB" dirty="0"/>
          </a:p>
          <a:p>
            <a:r>
              <a:rPr lang="en-GB" dirty="0"/>
              <a:t>Making a note of training.</a:t>
            </a:r>
            <a:br>
              <a:rPr lang="en-GB" dirty="0"/>
            </a:br>
            <a:endParaRPr lang="en-GB" dirty="0"/>
          </a:p>
          <a:p>
            <a:r>
              <a:rPr lang="en-GB" dirty="0"/>
              <a:t>Making use of resources available.</a:t>
            </a:r>
          </a:p>
        </p:txBody>
      </p:sp>
    </p:spTree>
    <p:extLst>
      <p:ext uri="{BB962C8B-B14F-4D97-AF65-F5344CB8AC3E}">
        <p14:creationId xmlns:p14="http://schemas.microsoft.com/office/powerpoint/2010/main" val="4010919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770A7-6379-18B4-E42B-D81904259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EE30F-DFCD-8281-3A5F-9F846C783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Poor practice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3F18D6C-0362-CAF9-F843-4AAEE9AAE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2751" y="1347614"/>
            <a:ext cx="7583487" cy="3357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kern="0" dirty="0">
                <a:effectLst/>
                <a:ea typeface="Aptos" panose="020B0004020202020204" pitchFamily="34" charset="0"/>
              </a:rPr>
              <a:t>‘Acting’ or ‘advising’ beyond your expertise</a:t>
            </a:r>
          </a:p>
          <a:p>
            <a:pPr marL="0" indent="0" eaLnBrk="1" hangingPunct="1">
              <a:buNone/>
            </a:pPr>
            <a:endParaRPr lang="en-GB" sz="1200" b="1" kern="0" dirty="0">
              <a:effectLst/>
              <a:ea typeface="Aptos" panose="020B0004020202020204" pitchFamily="34" charset="0"/>
            </a:endParaRPr>
          </a:p>
          <a:p>
            <a:pPr eaLnBrk="1" hangingPunct="1"/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Handling occasional work in unfamiliar areas (e.g. conveyancing, tax advice) without expertise.</a:t>
            </a:r>
          </a:p>
          <a:p>
            <a:pPr eaLnBrk="1" hangingPunct="1"/>
            <a:endParaRPr lang="en-GB" sz="6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Increases the risk of missing red flags or applying incorrect controls.</a:t>
            </a:r>
          </a:p>
          <a:p>
            <a:endParaRPr lang="en-GB" sz="6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We expect you to decline work outside your competence (SRA Code of Conduct).</a:t>
            </a:r>
          </a:p>
          <a:p>
            <a:pPr marL="0" indent="0">
              <a:buNone/>
            </a:pPr>
            <a:endParaRPr lang="en-GB" sz="22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417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64CCB-1CB4-7149-FF8E-AE4D30534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995D967-4967-F4D0-8625-629ED91275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Poor practice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7428163-2A57-56CA-D520-7CCCC69C64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2751" y="1347614"/>
            <a:ext cx="7939689" cy="3357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kern="0" dirty="0">
                <a:effectLst/>
                <a:ea typeface="Aptos" panose="020B0004020202020204" pitchFamily="34" charset="0"/>
              </a:rPr>
              <a:t>No written Policies, Controls, and Procedures (PCPs)</a:t>
            </a:r>
          </a:p>
          <a:p>
            <a:pPr marL="0" indent="0" eaLnBrk="1" hangingPunct="1">
              <a:buNone/>
            </a:pPr>
            <a:endParaRPr lang="en-GB" sz="1200" b="1" kern="0" dirty="0">
              <a:effectLst/>
              <a:ea typeface="Aptos" panose="020B000402020202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Working from memory.</a:t>
            </a:r>
          </a:p>
          <a:p>
            <a:pPr eaLnBrk="1" hangingPunct="1"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 PCPs tailored to firm size, services, or risk profile.</a:t>
            </a:r>
          </a:p>
          <a:p>
            <a:pPr eaLnBrk="1" hangingPunct="1">
              <a:lnSpc>
                <a:spcPct val="150000"/>
              </a:lnSpc>
            </a:pPr>
            <a:r>
              <a:rPr lang="en-GB" sz="2200" kern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Outdated references (e.g. SOCA, MLR 2007).</a:t>
            </a:r>
          </a:p>
          <a:p>
            <a:pPr marL="0" indent="0">
              <a:buNone/>
            </a:pPr>
            <a:endParaRPr lang="en-GB" sz="2200" kern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39201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1665</TotalTime>
  <Words>706</Words>
  <Application>Microsoft Office PowerPoint</Application>
  <PresentationFormat>On-screen Show (16:9)</PresentationFormat>
  <Paragraphs>117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MS Gothic</vt:lpstr>
      <vt:lpstr>ＭＳ Ｐゴシック</vt:lpstr>
      <vt:lpstr>Aptos</vt:lpstr>
      <vt:lpstr>Arial</vt:lpstr>
      <vt:lpstr>Helvetica Neue</vt:lpstr>
      <vt:lpstr>Segoe UI Emoji</vt:lpstr>
      <vt:lpstr>Default Design</vt:lpstr>
      <vt:lpstr>Anti-money laundering (AML) guidance for sole practitioners</vt:lpstr>
      <vt:lpstr>Who we are</vt:lpstr>
      <vt:lpstr>Myth 1</vt:lpstr>
      <vt:lpstr>Myth 2</vt:lpstr>
      <vt:lpstr>Myth 3</vt:lpstr>
      <vt:lpstr>Myth 4</vt:lpstr>
      <vt:lpstr>What we have seen</vt:lpstr>
      <vt:lpstr>Poor practice</vt:lpstr>
      <vt:lpstr>Poor practice</vt:lpstr>
      <vt:lpstr>Poor practice</vt:lpstr>
      <vt:lpstr>Poor practice</vt:lpstr>
      <vt:lpstr>Common mistakes</vt:lpstr>
      <vt:lpstr>Practical tools and tips</vt:lpstr>
      <vt:lpstr>Practical tools and tips</vt:lpstr>
      <vt:lpstr>Practical tools and tips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Anti-money laundering (AML) guidance for sole practitioners</dc:title>
  <dc:creator>Solicitors Regulation Authority (SRA)</dc:creator>
  <cp:lastModifiedBy>Matthew Maidment</cp:lastModifiedBy>
  <cp:revision>59</cp:revision>
  <dcterms:created xsi:type="dcterms:W3CDTF">2002-05-21T16:15:24Z</dcterms:created>
  <dcterms:modified xsi:type="dcterms:W3CDTF">2025-05-21T09:18:15Z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143640-2c58-497f-98bf-5d03ac8b8df5_Enabled">
    <vt:lpwstr>true</vt:lpwstr>
  </property>
  <property fmtid="{D5CDD505-2E9C-101B-9397-08002B2CF9AE}" pid="3" name="MSIP_Label_d0143640-2c58-497f-98bf-5d03ac8b8df5_SetDate">
    <vt:lpwstr>2025-04-24T11:36:17Z</vt:lpwstr>
  </property>
  <property fmtid="{D5CDD505-2E9C-101B-9397-08002B2CF9AE}" pid="4" name="MSIP_Label_d0143640-2c58-497f-98bf-5d03ac8b8df5_Method">
    <vt:lpwstr>Standard</vt:lpwstr>
  </property>
  <property fmtid="{D5CDD505-2E9C-101B-9397-08002B2CF9AE}" pid="5" name="MSIP_Label_d0143640-2c58-497f-98bf-5d03ac8b8df5_Name">
    <vt:lpwstr>General</vt:lpwstr>
  </property>
  <property fmtid="{D5CDD505-2E9C-101B-9397-08002B2CF9AE}" pid="6" name="MSIP_Label_d0143640-2c58-497f-98bf-5d03ac8b8df5_SiteId">
    <vt:lpwstr>adecc3d0-610d-4060-a865-615f7f48c411</vt:lpwstr>
  </property>
  <property fmtid="{D5CDD505-2E9C-101B-9397-08002B2CF9AE}" pid="7" name="MSIP_Label_d0143640-2c58-497f-98bf-5d03ac8b8df5_ActionId">
    <vt:lpwstr>1d22a7da-0e3b-4f30-8af5-a292064b6fa0</vt:lpwstr>
  </property>
  <property fmtid="{D5CDD505-2E9C-101B-9397-08002B2CF9AE}" pid="8" name="MSIP_Label_d0143640-2c58-497f-98bf-5d03ac8b8df5_ContentBits">
    <vt:lpwstr>1</vt:lpwstr>
  </property>
  <property fmtid="{D5CDD505-2E9C-101B-9397-08002B2CF9AE}" pid="9" name="MSIP_Label_d0143640-2c58-497f-98bf-5d03ac8b8df5_Tag">
    <vt:lpwstr>10, 3, 0, 1</vt:lpwstr>
  </property>
  <property fmtid="{D5CDD505-2E9C-101B-9397-08002B2CF9AE}" pid="10" name="ClassificationContentMarkingHeaderLocations">
    <vt:lpwstr>Default Design:3</vt:lpwstr>
  </property>
  <property fmtid="{D5CDD505-2E9C-101B-9397-08002B2CF9AE}" pid="11" name="ClassificationContentMarkingHeaderText">
    <vt:lpwstr>Sensitivity: General</vt:lpwstr>
  </property>
</Properties>
</file>